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84" r:id="rId2"/>
    <p:sldId id="287" r:id="rId3"/>
    <p:sldId id="286" r:id="rId4"/>
    <p:sldId id="297" r:id="rId5"/>
    <p:sldId id="301" r:id="rId6"/>
    <p:sldId id="295" r:id="rId7"/>
    <p:sldId id="277" r:id="rId8"/>
    <p:sldId id="296" r:id="rId9"/>
    <p:sldId id="293" r:id="rId10"/>
    <p:sldId id="302" r:id="rId11"/>
    <p:sldId id="303" r:id="rId12"/>
    <p:sldId id="288" r:id="rId13"/>
    <p:sldId id="298" r:id="rId14"/>
    <p:sldId id="289" r:id="rId15"/>
  </p:sldIdLst>
  <p:sldSz cx="12192000" cy="6858000"/>
  <p:notesSz cx="7011988" cy="929798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32" autoAdjust="0"/>
    <p:restoredTop sz="90664" autoAdjust="0"/>
  </p:normalViewPr>
  <p:slideViewPr>
    <p:cSldViewPr snapToGrid="0" snapToObjects="1">
      <p:cViewPr varScale="1">
        <p:scale>
          <a:sx n="67" d="100"/>
          <a:sy n="67" d="100"/>
        </p:scale>
        <p:origin x="10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Segundo%20Trimestre%202025\ICA%20-%20Segundo%20Trimestre%202025\Gr&#225;ficas%20ICyA%201Tr202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Segundo%20Trimestre%202025\ICA%20-%20Segundo%20Trimestre%202025\Gr&#225;ficas%20ICyA%201Tr202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Segundo%20Trimestre%202025\ICA%20-%20Segundo%20Trimestre%202025\Gr&#225;ficas%20ICyA%201Tr2025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Segundo%20Trimestre%202025\ICA%20-%20Segundo%20Trimestre%202025\Gr&#225;ficas%20ICyA%201Tr2025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Segundo%20Trimestre%202025\ICA%20-%20Segundo%20Trimestre%202025\Gr&#225;ficas%20ICyA%201Tr2025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Segundo%20Trimestre%202025\ICA%20-%20Segundo%20Trimestre%202025\Gr&#225;ficas%20ICyA%201Tr2025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PROPÓSITO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SEGUNDO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9112868063876474"/>
          <c:y val="2.65044855588940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1 2t25'!$B$4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2t25'!$C$3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2t25'!$C$4</c:f>
              <c:numCache>
                <c:formatCode>#,##0</c:formatCode>
                <c:ptCount val="1"/>
                <c:pt idx="0">
                  <c:v>400000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AF-4E5A-A86E-8C34F5BB5CE6}"/>
            </c:ext>
          </c:extLst>
        </c:ser>
        <c:ser>
          <c:idx val="1"/>
          <c:order val="1"/>
          <c:tx>
            <c:strRef>
              <c:f>'Propósito 1 2t25'!$B$5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2615200621422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2t25'!$C$3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2t25'!$C$5</c:f>
              <c:numCache>
                <c:formatCode>#,##0</c:formatCode>
                <c:ptCount val="1"/>
                <c:pt idx="0">
                  <c:v>600157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AAF-4E5A-A86E-8C34F5BB5C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69008840"/>
        <c:axId val="26900923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2942332789895569"/>
                  <c:y val="8.7529294747374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AAF-4E5A-A86E-8C34F5BB5CE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'Propósito 1 2t25'!$C$3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2t25'!$C$6</c:f>
              <c:numCache>
                <c:formatCode>0.00%</c:formatCode>
                <c:ptCount val="1"/>
                <c:pt idx="0">
                  <c:v>1.5003925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AAAF-4E5A-A86E-8C34F5BB5C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9008056"/>
        <c:axId val="269002568"/>
      </c:lineChart>
      <c:catAx>
        <c:axId val="269008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9009232"/>
        <c:crosses val="autoZero"/>
        <c:auto val="1"/>
        <c:lblAlgn val="ctr"/>
        <c:lblOffset val="100"/>
        <c:noMultiLvlLbl val="0"/>
      </c:catAx>
      <c:valAx>
        <c:axId val="269009232"/>
        <c:scaling>
          <c:orientation val="minMax"/>
          <c:max val="70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9008840"/>
        <c:crosses val="autoZero"/>
        <c:crossBetween val="between"/>
        <c:majorUnit val="100000"/>
      </c:valAx>
      <c:valAx>
        <c:axId val="269002568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9008056"/>
        <c:crosses val="max"/>
        <c:crossBetween val="between"/>
      </c:valAx>
      <c:catAx>
        <c:axId val="26900805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26900256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SEGUNDO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6893063949625035"/>
          <c:y val="5.78497591277181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3695238743650526"/>
          <c:y val="0.24951178432845844"/>
          <c:w val="0.677010631186447"/>
          <c:h val="0.598706379714427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1 2t25'!$B$4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2t25'!$C$3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2t25'!$C$4</c:f>
              <c:numCache>
                <c:formatCode>General</c:formatCode>
                <c:ptCount val="1"/>
                <c:pt idx="0">
                  <c:v>392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CE-4040-B4A1-F3D247221B73}"/>
            </c:ext>
          </c:extLst>
        </c:ser>
        <c:ser>
          <c:idx val="1"/>
          <c:order val="1"/>
          <c:tx>
            <c:strRef>
              <c:f>'Componente 1 2t25'!$B$5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1524793733416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2t25'!$C$3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2t25'!$C$5</c:f>
              <c:numCache>
                <c:formatCode>General</c:formatCode>
                <c:ptCount val="1"/>
                <c:pt idx="0">
                  <c:v>397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CE-4040-B4A1-F3D247221B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5083680"/>
        <c:axId val="37508407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4319176703714248"/>
                  <c:y val="0.178737753772328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5F5-43D4-9875-1BEB5E7155A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'Componente 1 2t25'!$C$3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2t25'!$C$6</c:f>
              <c:numCache>
                <c:formatCode>0.00%</c:formatCode>
                <c:ptCount val="1"/>
                <c:pt idx="0">
                  <c:v>1.0127551020408163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5085640"/>
        <c:axId val="375089560"/>
      </c:lineChart>
      <c:catAx>
        <c:axId val="375083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5084072"/>
        <c:crosses val="autoZero"/>
        <c:auto val="1"/>
        <c:lblAlgn val="ctr"/>
        <c:lblOffset val="100"/>
        <c:noMultiLvlLbl val="0"/>
      </c:catAx>
      <c:valAx>
        <c:axId val="375084072"/>
        <c:scaling>
          <c:orientation val="minMax"/>
          <c:max val="4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5083680"/>
        <c:crosses val="autoZero"/>
        <c:crossBetween val="between"/>
        <c:majorUnit val="50"/>
      </c:valAx>
      <c:valAx>
        <c:axId val="37508956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5085640"/>
        <c:crosses val="max"/>
        <c:crossBetween val="between"/>
      </c:valAx>
      <c:catAx>
        <c:axId val="37508564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750895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SEGUNDO TRIMESTRE 2025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8879563404712627"/>
          <c:y val="2.68011118209179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 2t25'!$B$4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2t25'!$C$3:$G$3</c:f>
              <c:strCache>
                <c:ptCount val="5"/>
                <c:pt idx="0">
                  <c:v>Realización de eventos artísticos y culturales masivos para el fomento de la Cultura de Paz.</c:v>
                </c:pt>
                <c:pt idx="1">
                  <c:v>Actividades de proyectos artísticos y culturales realizadas</c:v>
                </c:pt>
                <c:pt idx="2">
                  <c:v>Realización de actividades para el fomento de la pluralidad de la identidad social y cultural. </c:v>
                </c:pt>
                <c:pt idx="3">
                  <c:v>Impulso de actividades artísticas y culturales en el Centro Cultural de las Artes</c:v>
                </c:pt>
                <c:pt idx="4">
                  <c:v>Actividades realizadas en el Teatro 8 de Octubre.</c:v>
                </c:pt>
              </c:strCache>
            </c:strRef>
          </c:cat>
          <c:val>
            <c:numRef>
              <c:f>'Actividades 1 2t25'!$C$4:$G$4</c:f>
              <c:numCache>
                <c:formatCode>General</c:formatCode>
                <c:ptCount val="5"/>
                <c:pt idx="0">
                  <c:v>2</c:v>
                </c:pt>
                <c:pt idx="1">
                  <c:v>135</c:v>
                </c:pt>
                <c:pt idx="2">
                  <c:v>10</c:v>
                </c:pt>
                <c:pt idx="3">
                  <c:v>3</c:v>
                </c:pt>
                <c:pt idx="4">
                  <c:v>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1 2t25'!$B$5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2t25'!$C$3:$G$3</c:f>
              <c:strCache>
                <c:ptCount val="5"/>
                <c:pt idx="0">
                  <c:v>Realización de eventos artísticos y culturales masivos para el fomento de la Cultura de Paz.</c:v>
                </c:pt>
                <c:pt idx="1">
                  <c:v>Actividades de proyectos artísticos y culturales realizadas</c:v>
                </c:pt>
                <c:pt idx="2">
                  <c:v>Realización de actividades para el fomento de la pluralidad de la identidad social y cultural. </c:v>
                </c:pt>
                <c:pt idx="3">
                  <c:v>Impulso de actividades artísticas y culturales en el Centro Cultural de las Artes</c:v>
                </c:pt>
                <c:pt idx="4">
                  <c:v>Actividades realizadas en el Teatro 8 de Octubre.</c:v>
                </c:pt>
              </c:strCache>
            </c:strRef>
          </c:cat>
          <c:val>
            <c:numRef>
              <c:f>'Actividades 1 2t25'!$C$5:$G$5</c:f>
              <c:numCache>
                <c:formatCode>General</c:formatCode>
                <c:ptCount val="5"/>
                <c:pt idx="0">
                  <c:v>5</c:v>
                </c:pt>
                <c:pt idx="1">
                  <c:v>91</c:v>
                </c:pt>
                <c:pt idx="2">
                  <c:v>7</c:v>
                </c:pt>
                <c:pt idx="3">
                  <c:v>4</c:v>
                </c:pt>
                <c:pt idx="4">
                  <c:v>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5085248"/>
        <c:axId val="3750868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'Actividades 1 2t25'!#REF!</c:f>
            </c:multiLvlStrRef>
          </c:cat>
          <c:val>
            <c:numRef>
              <c:f>'Actividades 1 2t25'!$C$6:$G$6</c:f>
              <c:numCache>
                <c:formatCode>0.00%</c:formatCode>
                <c:ptCount val="5"/>
                <c:pt idx="0">
                  <c:v>2.5</c:v>
                </c:pt>
                <c:pt idx="1">
                  <c:v>0.67407407407407405</c:v>
                </c:pt>
                <c:pt idx="2">
                  <c:v>0.7</c:v>
                </c:pt>
                <c:pt idx="3">
                  <c:v>1.3333333333333333</c:v>
                </c:pt>
                <c:pt idx="4">
                  <c:v>0.92771084337349397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5087992"/>
        <c:axId val="375087600"/>
      </c:lineChart>
      <c:catAx>
        <c:axId val="375085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5086816"/>
        <c:crosses val="autoZero"/>
        <c:auto val="1"/>
        <c:lblAlgn val="ctr"/>
        <c:lblOffset val="100"/>
        <c:noMultiLvlLbl val="0"/>
      </c:catAx>
      <c:valAx>
        <c:axId val="375086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5085248"/>
        <c:crosses val="autoZero"/>
        <c:crossBetween val="between"/>
      </c:valAx>
      <c:valAx>
        <c:axId val="37508760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5087992"/>
        <c:crosses val="max"/>
        <c:crossBetween val="between"/>
      </c:valAx>
      <c:catAx>
        <c:axId val="37508799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750876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SEGUNDO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5446757696495259"/>
          <c:y val="1.76539217639743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 2t25'!$B$4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2t25'!$C$3:$G$3</c:f>
              <c:strCache>
                <c:ptCount val="5"/>
                <c:pt idx="0">
                  <c:v>Impulso de actividades en los espacios públicos orientadas al fomento de la Cultura de Paz.  </c:v>
                </c:pt>
                <c:pt idx="1">
                  <c:v>Impulso a la educación artística</c:v>
                </c:pt>
                <c:pt idx="2">
                  <c:v>Participación colectiva en proyectos artísticos, culturales y cívicos.</c:v>
                </c:pt>
                <c:pt idx="3">
                  <c:v>Desarrollo de la Agenda Artística y Cultural del Teatro de la Ciudad.</c:v>
                </c:pt>
                <c:pt idx="4">
                  <c:v>Desarrollo de infraestructura artística y cultural</c:v>
                </c:pt>
              </c:strCache>
            </c:strRef>
          </c:cat>
          <c:val>
            <c:numRef>
              <c:f>'Actividades 2 2t25'!$C$4:$G$4</c:f>
              <c:numCache>
                <c:formatCode>General</c:formatCode>
                <c:ptCount val="5"/>
                <c:pt idx="0">
                  <c:v>36</c:v>
                </c:pt>
                <c:pt idx="1">
                  <c:v>35</c:v>
                </c:pt>
                <c:pt idx="2">
                  <c:v>55</c:v>
                </c:pt>
                <c:pt idx="3">
                  <c:v>27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2 2t25'!$B$5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2t25'!$C$3:$G$3</c:f>
              <c:strCache>
                <c:ptCount val="5"/>
                <c:pt idx="0">
                  <c:v>Impulso de actividades en los espacios públicos orientadas al fomento de la Cultura de Paz.  </c:v>
                </c:pt>
                <c:pt idx="1">
                  <c:v>Impulso a la educación artística</c:v>
                </c:pt>
                <c:pt idx="2">
                  <c:v>Participación colectiva en proyectos artísticos, culturales y cívicos.</c:v>
                </c:pt>
                <c:pt idx="3">
                  <c:v>Desarrollo de la Agenda Artística y Cultural del Teatro de la Ciudad.</c:v>
                </c:pt>
                <c:pt idx="4">
                  <c:v>Desarrollo de infraestructura artística y cultural</c:v>
                </c:pt>
              </c:strCache>
            </c:strRef>
          </c:cat>
          <c:val>
            <c:numRef>
              <c:f>'Actividades 2 2t25'!$C$5:$G$5</c:f>
              <c:numCache>
                <c:formatCode>General</c:formatCode>
                <c:ptCount val="5"/>
                <c:pt idx="0">
                  <c:v>24</c:v>
                </c:pt>
                <c:pt idx="1">
                  <c:v>35</c:v>
                </c:pt>
                <c:pt idx="2">
                  <c:v>40</c:v>
                </c:pt>
                <c:pt idx="3">
                  <c:v>113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3898776"/>
        <c:axId val="37389211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2t25'!$G$3</c:f>
              <c:strCache>
                <c:ptCount val="1"/>
                <c:pt idx="0">
                  <c:v>Desarrollo de infraestructura artística y cultural</c:v>
                </c:pt>
              </c:strCache>
            </c:strRef>
          </c:cat>
          <c:val>
            <c:numRef>
              <c:f>'Actividades 2 2t25'!$C$6:$G$6</c:f>
              <c:numCache>
                <c:formatCode>0.00%</c:formatCode>
                <c:ptCount val="5"/>
                <c:pt idx="0">
                  <c:v>0.66666666666666663</c:v>
                </c:pt>
                <c:pt idx="1">
                  <c:v>1</c:v>
                </c:pt>
                <c:pt idx="2">
                  <c:v>0.72727272727272729</c:v>
                </c:pt>
                <c:pt idx="3">
                  <c:v>4.1851851851851851</c:v>
                </c:pt>
                <c:pt idx="4">
                  <c:v>0.14285714285714285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3892504"/>
        <c:axId val="373899168"/>
      </c:lineChart>
      <c:catAx>
        <c:axId val="373898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3892112"/>
        <c:crosses val="autoZero"/>
        <c:auto val="1"/>
        <c:lblAlgn val="ctr"/>
        <c:lblOffset val="100"/>
        <c:noMultiLvlLbl val="0"/>
      </c:catAx>
      <c:valAx>
        <c:axId val="373892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3898776"/>
        <c:crosses val="autoZero"/>
        <c:crossBetween val="between"/>
      </c:valAx>
      <c:valAx>
        <c:axId val="37389916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3892504"/>
        <c:crosses val="max"/>
        <c:crossBetween val="between"/>
      </c:valAx>
      <c:catAx>
        <c:axId val="37389250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7389916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SEGUNDO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438446454689578"/>
          <c:y val="2.23013399790824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2 2t25'!$B$4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2t25'!$C$3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2t25'!$C$4</c:f>
              <c:numCache>
                <c:formatCode>General</c:formatCode>
                <c:ptCount val="1"/>
                <c:pt idx="0">
                  <c:v>126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CE-4040-B4A1-F3D247221B73}"/>
            </c:ext>
          </c:extLst>
        </c:ser>
        <c:ser>
          <c:idx val="1"/>
          <c:order val="1"/>
          <c:tx>
            <c:strRef>
              <c:f>'Componente 2 2t25'!$B$5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2t25'!$C$3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2t25'!$C$5</c:f>
              <c:numCache>
                <c:formatCode>General</c:formatCode>
                <c:ptCount val="1"/>
                <c:pt idx="0">
                  <c:v>179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73889760"/>
        <c:axId val="3738968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6797495748587868"/>
                  <c:y val="-9.73126810559837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5F5-43D4-9875-1BEB5E7155A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2t25'!$C$3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2t25'!$C$6</c:f>
              <c:numCache>
                <c:formatCode>0.00%</c:formatCode>
                <c:ptCount val="1"/>
                <c:pt idx="0">
                  <c:v>1.4206349206349207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3894072"/>
        <c:axId val="373897208"/>
      </c:lineChart>
      <c:catAx>
        <c:axId val="373889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3896816"/>
        <c:crosses val="autoZero"/>
        <c:auto val="1"/>
        <c:lblAlgn val="ctr"/>
        <c:lblOffset val="100"/>
        <c:noMultiLvlLbl val="0"/>
      </c:catAx>
      <c:valAx>
        <c:axId val="373896816"/>
        <c:scaling>
          <c:orientation val="minMax"/>
          <c:max val="2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3889760"/>
        <c:crosses val="autoZero"/>
        <c:crossBetween val="between"/>
        <c:majorUnit val="20"/>
      </c:valAx>
      <c:valAx>
        <c:axId val="373897208"/>
        <c:scaling>
          <c:orientation val="minMax"/>
          <c:max val="1.700000000000000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3894072"/>
        <c:crosses val="max"/>
        <c:crossBetween val="between"/>
        <c:minorUnit val="0.1"/>
      </c:valAx>
      <c:catAx>
        <c:axId val="37389407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7389720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SEGUNDO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517353782404706"/>
          <c:y val="2.68368077493052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1c2 2t25'!$B$4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1c2 2t25'!$C$3:$E$3</c:f>
              <c:strCache>
                <c:ptCount val="3"/>
                <c:pt idx="0">
                  <c:v>Acciones de equipamiento de los centros culturales realizadas</c:v>
                </c:pt>
                <c:pt idx="1">
                  <c:v>Acciones de mantenimiento de los centros culturales realizadas</c:v>
                </c:pt>
                <c:pt idx="2">
                  <c:v>Contrataciones de talento humano realizadas</c:v>
                </c:pt>
              </c:strCache>
            </c:strRef>
          </c:cat>
          <c:val>
            <c:numRef>
              <c:f>'Actividades 1c2 2t25'!$C$4:$E$4</c:f>
              <c:numCache>
                <c:formatCode>General</c:formatCode>
                <c:ptCount val="3"/>
                <c:pt idx="0">
                  <c:v>25</c:v>
                </c:pt>
                <c:pt idx="1">
                  <c:v>55</c:v>
                </c:pt>
                <c:pt idx="2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1c2 2t25'!$B$5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1c2 2t25'!$C$3:$E$3</c:f>
              <c:strCache>
                <c:ptCount val="3"/>
                <c:pt idx="0">
                  <c:v>Acciones de equipamiento de los centros culturales realizadas</c:v>
                </c:pt>
                <c:pt idx="1">
                  <c:v>Acciones de mantenimiento de los centros culturales realizadas</c:v>
                </c:pt>
                <c:pt idx="2">
                  <c:v>Contrataciones de talento humano realizadas</c:v>
                </c:pt>
              </c:strCache>
            </c:strRef>
          </c:cat>
          <c:val>
            <c:numRef>
              <c:f>'Actividades 1c2 2t25'!$C$5:$E$5</c:f>
              <c:numCache>
                <c:formatCode>General</c:formatCode>
                <c:ptCount val="3"/>
                <c:pt idx="0">
                  <c:v>18</c:v>
                </c:pt>
                <c:pt idx="1">
                  <c:v>71</c:v>
                </c:pt>
                <c:pt idx="2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2371736"/>
        <c:axId val="3723733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1c2 2t25'!$C$3:$E$3</c:f>
              <c:strCache>
                <c:ptCount val="3"/>
                <c:pt idx="0">
                  <c:v>Acciones de equipamiento de los centros culturales realizadas</c:v>
                </c:pt>
                <c:pt idx="1">
                  <c:v>Acciones de mantenimiento de los centros culturales realizadas</c:v>
                </c:pt>
                <c:pt idx="2">
                  <c:v>Contrataciones de talento humano realizadas</c:v>
                </c:pt>
              </c:strCache>
            </c:strRef>
          </c:cat>
          <c:val>
            <c:numRef>
              <c:f>'Actividades 1c2 2t25'!$C$6:$E$6</c:f>
              <c:numCache>
                <c:formatCode>0.00%</c:formatCode>
                <c:ptCount val="3"/>
                <c:pt idx="0">
                  <c:v>0.72</c:v>
                </c:pt>
                <c:pt idx="1">
                  <c:v>1.290909090909091</c:v>
                </c:pt>
                <c:pt idx="2">
                  <c:v>2.25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2372128"/>
        <c:axId val="372366248"/>
      </c:lineChart>
      <c:catAx>
        <c:axId val="372371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2373304"/>
        <c:crosses val="autoZero"/>
        <c:auto val="1"/>
        <c:lblAlgn val="ctr"/>
        <c:lblOffset val="100"/>
        <c:noMultiLvlLbl val="0"/>
      </c:catAx>
      <c:valAx>
        <c:axId val="372373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2371736"/>
        <c:crosses val="autoZero"/>
        <c:crossBetween val="between"/>
      </c:valAx>
      <c:valAx>
        <c:axId val="37236624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2372128"/>
        <c:crosses val="max"/>
        <c:crossBetween val="between"/>
      </c:valAx>
      <c:catAx>
        <c:axId val="37237212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7236624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529" cy="466514"/>
          </a:xfrm>
          <a:prstGeom prst="rect">
            <a:avLst/>
          </a:prstGeom>
        </p:spPr>
        <p:txBody>
          <a:bodyPr vert="horz" lIns="92152" tIns="46077" rIns="92152" bIns="4607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1837" y="0"/>
            <a:ext cx="3038529" cy="466514"/>
          </a:xfrm>
          <a:prstGeom prst="rect">
            <a:avLst/>
          </a:prstGeom>
        </p:spPr>
        <p:txBody>
          <a:bodyPr vert="horz" lIns="92152" tIns="46077" rIns="92152" bIns="46077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8/1/2025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6888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2" tIns="46077" rIns="92152" bIns="46077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199" y="4474656"/>
            <a:ext cx="5609590" cy="3661084"/>
          </a:xfrm>
          <a:prstGeom prst="rect">
            <a:avLst/>
          </a:prstGeom>
        </p:spPr>
        <p:txBody>
          <a:bodyPr vert="horz" lIns="92152" tIns="46077" rIns="92152" bIns="46077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31478"/>
            <a:ext cx="3038529" cy="466513"/>
          </a:xfrm>
          <a:prstGeom prst="rect">
            <a:avLst/>
          </a:prstGeom>
        </p:spPr>
        <p:txBody>
          <a:bodyPr vert="horz" lIns="92152" tIns="46077" rIns="92152" bIns="4607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1837" y="8831478"/>
            <a:ext cx="3038529" cy="466513"/>
          </a:xfrm>
          <a:prstGeom prst="rect">
            <a:avLst/>
          </a:prstGeom>
        </p:spPr>
        <p:txBody>
          <a:bodyPr vert="horz" lIns="92152" tIns="46077" rIns="92152" bIns="46077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073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158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959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412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492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292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21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669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048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844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01/08/2025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01/08/2025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=""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01/08/2025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01/08/2025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01/08/2025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01/08/2025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=""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=""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01/08/2025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=""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=""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01/08/2025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=""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01/08/2025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=""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01/08/2025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01/08/2025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01/08/2025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1.jpg"/>
          <p:cNvPicPr/>
          <p:nvPr/>
        </p:nvPicPr>
        <p:blipFill>
          <a:blip r:embed="rId2"/>
          <a:srcRect l="1173" t="41659"/>
          <a:stretch>
            <a:fillRect/>
          </a:stretch>
        </p:blipFill>
        <p:spPr>
          <a:xfrm>
            <a:off x="91440" y="2464993"/>
            <a:ext cx="12068809" cy="4393007"/>
          </a:xfrm>
          <a:prstGeom prst="rect">
            <a:avLst/>
          </a:prstGeom>
          <a:ln/>
        </p:spPr>
      </p:pic>
      <p:sp>
        <p:nvSpPr>
          <p:cNvPr id="33" name="CuadroTexto 32">
            <a:extLst>
              <a:ext uri="{FF2B5EF4-FFF2-40B4-BE49-F238E27FC236}">
                <a16:creationId xmlns=""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2497210" y="3015055"/>
            <a:ext cx="66026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SUBCOMITÉ </a:t>
            </a:r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SECTORIAL DEL EJE </a:t>
            </a:r>
            <a:r>
              <a:rPr lang="es-MX" sz="2200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3</a:t>
            </a:r>
            <a:endParaRPr lang="es-MX" sz="2200" dirty="0"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 algn="ctr"/>
            <a:r>
              <a:rPr lang="es-MX" sz="2200" b="1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TODOS </a:t>
            </a:r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POR LA PAZ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=""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=""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1653139" y="4140357"/>
            <a:ext cx="829082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300" b="1" dirty="0"/>
              <a:t>INFORME</a:t>
            </a:r>
            <a:r>
              <a:rPr lang="es-MX" sz="2300" dirty="0"/>
              <a:t> </a:t>
            </a:r>
            <a:r>
              <a:rPr lang="es-MX" sz="2300" b="1" dirty="0"/>
              <a:t>DE AVANCES EN CUMPLIMIENTO DE METAS Y OBJETIVOS</a:t>
            </a:r>
          </a:p>
          <a:p>
            <a:pPr algn="ctr"/>
            <a:r>
              <a:rPr lang="es-MX" sz="2300" b="1" dirty="0"/>
              <a:t>E-PPA 3.4 ARTE Y CULTURA DETONADORES DE </a:t>
            </a:r>
            <a:r>
              <a:rPr lang="es-MX" sz="2300" b="1" dirty="0" smtClean="0"/>
              <a:t>PAZ</a:t>
            </a:r>
          </a:p>
          <a:p>
            <a:pPr algn="ctr"/>
            <a:r>
              <a:rPr lang="es-MX" sz="2300" b="1" dirty="0" smtClean="0"/>
              <a:t>INSTITUTO DE LA CULTURA Y LAS ARTES</a:t>
            </a:r>
            <a:endParaRPr lang="es-MX" sz="2300" b="1" dirty="0"/>
          </a:p>
          <a:p>
            <a:pPr algn="ctr"/>
            <a:r>
              <a:rPr lang="es-MX" sz="2300" dirty="0"/>
              <a:t>CORRESPONDIENTE AL TRIMESTRE </a:t>
            </a:r>
            <a:r>
              <a:rPr lang="es-MX" sz="2300" dirty="0" smtClean="0"/>
              <a:t>ABRIL – JUNIO 2025</a:t>
            </a:r>
            <a:endParaRPr lang="es-MX" sz="2300" dirty="0"/>
          </a:p>
        </p:txBody>
      </p:sp>
      <p:sp>
        <p:nvSpPr>
          <p:cNvPr id="38" name="CuadroTexto 37">
            <a:extLst>
              <a:ext uri="{FF2B5EF4-FFF2-40B4-BE49-F238E27FC236}">
                <a16:creationId xmlns=""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532492" y="56484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dirty="0"/>
          </a:p>
        </p:txBody>
      </p:sp>
      <p:pic>
        <p:nvPicPr>
          <p:cNvPr id="11" name="Imagen 10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C1B3886B-2992-1DD7-0A26-535E9FC8B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401" y="866815"/>
            <a:ext cx="1371682" cy="20637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592" y="1006504"/>
            <a:ext cx="4725918" cy="204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029874" y="131637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676507"/>
            <a:ext cx="11827265" cy="10364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487" y="3249514"/>
            <a:ext cx="6415087" cy="360848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38" y="780148"/>
            <a:ext cx="5181600" cy="291465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725" y="780148"/>
            <a:ext cx="6015037" cy="338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31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029874" y="131637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676507"/>
            <a:ext cx="11827265" cy="1036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6" t="41007" r="12937" b="31568"/>
          <a:stretch/>
        </p:blipFill>
        <p:spPr>
          <a:xfrm>
            <a:off x="1885950" y="900113"/>
            <a:ext cx="8172449" cy="155167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950" y="1946671"/>
            <a:ext cx="8172450" cy="459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40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604255" y="325180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5E39A796-BE83-48B1-B33F-35C4A32AAB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="" xmlns:a16="http://schemas.microsoft.com/office/drawing/2014/main" id="{72F84B47-E267-4194-8194-831DB7B5547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331371" y="557784"/>
            <a:ext cx="3946229" cy="6115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 y Actividades</a:t>
            </a:r>
          </a:p>
          <a:p>
            <a:pPr lvl="0">
              <a:lnSpc>
                <a:spcPct val="90000"/>
              </a:lnSpc>
              <a:spcAft>
                <a:spcPts val="600"/>
              </a:spcAft>
              <a:defRPr/>
            </a:pPr>
            <a:endParaRPr lang="es-MX" sz="2000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400" b="1" dirty="0">
                <a:solidFill>
                  <a:prstClr val="black"/>
                </a:solidFill>
              </a:rPr>
              <a:t>Centros Culturales  y estructura orgánica del Instituto de Cultura y las Artes del municipio de Benito Juárez </a:t>
            </a:r>
            <a:r>
              <a:rPr lang="es-MX" sz="2400" b="1" dirty="0" smtClean="0">
                <a:solidFill>
                  <a:prstClr val="black"/>
                </a:solidFill>
              </a:rPr>
              <a:t>fortalecidos, </a:t>
            </a:r>
            <a:r>
              <a:rPr lang="es-MX" sz="2400" b="1" dirty="0">
                <a:solidFill>
                  <a:prstClr val="black"/>
                </a:solidFill>
              </a:rPr>
              <a:t>durante este periodo se </a:t>
            </a:r>
            <a:r>
              <a:rPr lang="es-MX" sz="2400" b="1" dirty="0" smtClean="0">
                <a:solidFill>
                  <a:prstClr val="black"/>
                </a:solidFill>
              </a:rPr>
              <a:t>realizaron </a:t>
            </a:r>
            <a:r>
              <a:rPr lang="es-MX" sz="2400" b="1" dirty="0" smtClean="0">
                <a:solidFill>
                  <a:prstClr val="black"/>
                </a:solidFill>
              </a:rPr>
              <a:t>179 </a:t>
            </a:r>
            <a:r>
              <a:rPr lang="es-MX" sz="2400" b="1" dirty="0" smtClean="0">
                <a:solidFill>
                  <a:prstClr val="black"/>
                </a:solidFill>
              </a:rPr>
              <a:t>acciones de fortalecimiento superando las </a:t>
            </a:r>
            <a:r>
              <a:rPr lang="es-MX" sz="2400" b="1" dirty="0" smtClean="0">
                <a:solidFill>
                  <a:prstClr val="black"/>
                </a:solidFill>
              </a:rPr>
              <a:t>126</a:t>
            </a:r>
            <a:r>
              <a:rPr lang="es-MX" sz="2400" b="1" dirty="0" smtClean="0">
                <a:solidFill>
                  <a:prstClr val="black"/>
                </a:solidFill>
              </a:rPr>
              <a:t> </a:t>
            </a:r>
            <a:r>
              <a:rPr lang="es-MX" sz="2400" b="1" dirty="0" smtClean="0">
                <a:solidFill>
                  <a:prstClr val="black"/>
                </a:solidFill>
              </a:rPr>
              <a:t>programadas, </a:t>
            </a:r>
            <a:r>
              <a:rPr lang="es-MX" sz="2400" b="1" dirty="0">
                <a:solidFill>
                  <a:prstClr val="black"/>
                </a:solidFill>
              </a:rPr>
              <a:t>lo que </a:t>
            </a:r>
            <a:r>
              <a:rPr lang="es-MX" sz="2400" b="1" dirty="0" smtClean="0">
                <a:solidFill>
                  <a:prstClr val="black"/>
                </a:solidFill>
              </a:rPr>
              <a:t>representó </a:t>
            </a:r>
            <a:r>
              <a:rPr lang="es-MX" sz="2400" b="1" dirty="0">
                <a:solidFill>
                  <a:prstClr val="black"/>
                </a:solidFill>
              </a:rPr>
              <a:t>un avance </a:t>
            </a:r>
            <a:r>
              <a:rPr lang="es-MX" sz="2400" b="1" dirty="0" smtClean="0">
                <a:solidFill>
                  <a:prstClr val="black"/>
                </a:solidFill>
              </a:rPr>
              <a:t>trimestral del </a:t>
            </a:r>
            <a:r>
              <a:rPr lang="es-MX" sz="2400" b="1" dirty="0" smtClean="0">
                <a:solidFill>
                  <a:prstClr val="black"/>
                </a:solidFill>
              </a:rPr>
              <a:t>142.06% </a:t>
            </a:r>
            <a:r>
              <a:rPr lang="es-MX" sz="2400" b="1" dirty="0" smtClean="0">
                <a:solidFill>
                  <a:prstClr val="black"/>
                </a:solidFill>
              </a:rPr>
              <a:t>y un acumulado anual del </a:t>
            </a:r>
            <a:r>
              <a:rPr lang="es-MX" sz="2400" b="1" dirty="0" smtClean="0">
                <a:solidFill>
                  <a:prstClr val="black"/>
                </a:solidFill>
              </a:rPr>
              <a:t>67.67</a:t>
            </a:r>
            <a:r>
              <a:rPr lang="es-MX" sz="2400" b="1" dirty="0" smtClean="0">
                <a:solidFill>
                  <a:prstClr val="black"/>
                </a:solidFill>
              </a:rPr>
              <a:t>%.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 smtClean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 smtClean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1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5545565-05F4-467C-8D0A-263BE9593B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8434029"/>
              </p:ext>
            </p:extLst>
          </p:nvPr>
        </p:nvGraphicFramePr>
        <p:xfrm>
          <a:off x="5123688" y="557784"/>
          <a:ext cx="6582724" cy="561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229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604255" y="325180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5E39A796-BE83-48B1-B33F-35C4A32AAB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="" xmlns:a16="http://schemas.microsoft.com/office/drawing/2014/main" id="{72F84B47-E267-4194-8194-831DB7B5547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371475" y="0"/>
            <a:ext cx="4025265" cy="67294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>
                <a:solidFill>
                  <a:prstClr val="black"/>
                </a:solidFill>
              </a:rPr>
              <a:t>Acciones de equipamiento de los centros </a:t>
            </a:r>
            <a:r>
              <a:rPr lang="es-MX" sz="2000" b="1" dirty="0" smtClean="0">
                <a:solidFill>
                  <a:prstClr val="black"/>
                </a:solidFill>
              </a:rPr>
              <a:t>culturales, se realizaron </a:t>
            </a:r>
            <a:r>
              <a:rPr lang="es-MX" sz="2000" b="1" dirty="0" smtClean="0">
                <a:solidFill>
                  <a:prstClr val="black"/>
                </a:solidFill>
              </a:rPr>
              <a:t>18</a:t>
            </a:r>
            <a:r>
              <a:rPr lang="es-MX" sz="2000" b="1" dirty="0" smtClean="0">
                <a:solidFill>
                  <a:prstClr val="black"/>
                </a:solidFill>
              </a:rPr>
              <a:t> </a:t>
            </a:r>
            <a:r>
              <a:rPr lang="es-MX" sz="2000" b="1" dirty="0" smtClean="0">
                <a:solidFill>
                  <a:prstClr val="black"/>
                </a:solidFill>
              </a:rPr>
              <a:t>superando las </a:t>
            </a:r>
            <a:r>
              <a:rPr lang="es-MX" sz="2000" b="1" dirty="0" smtClean="0">
                <a:solidFill>
                  <a:prstClr val="black"/>
                </a:solidFill>
              </a:rPr>
              <a:t>25 </a:t>
            </a:r>
            <a:r>
              <a:rPr lang="es-MX" sz="2000" b="1" dirty="0" smtClean="0">
                <a:solidFill>
                  <a:prstClr val="black"/>
                </a:solidFill>
              </a:rPr>
              <a:t>programadas, lo que representó un avance en la meta trimestral del </a:t>
            </a:r>
            <a:r>
              <a:rPr lang="es-MX" sz="2000" b="1" dirty="0" smtClean="0">
                <a:solidFill>
                  <a:prstClr val="black"/>
                </a:solidFill>
              </a:rPr>
              <a:t>72</a:t>
            </a:r>
            <a:r>
              <a:rPr lang="es-MX" sz="2000" b="1" dirty="0" smtClean="0">
                <a:solidFill>
                  <a:prstClr val="black"/>
                </a:solidFill>
              </a:rPr>
              <a:t>% </a:t>
            </a:r>
            <a:r>
              <a:rPr lang="es-MX" sz="2000" b="1" dirty="0" smtClean="0">
                <a:solidFill>
                  <a:prstClr val="black"/>
                </a:solidFill>
              </a:rPr>
              <a:t>y un acumulado anual del </a:t>
            </a:r>
            <a:r>
              <a:rPr lang="es-MX" sz="2000" b="1" dirty="0" smtClean="0">
                <a:solidFill>
                  <a:prstClr val="black"/>
                </a:solidFill>
              </a:rPr>
              <a:t>54</a:t>
            </a:r>
            <a:r>
              <a:rPr lang="es-MX" sz="2000" b="1" dirty="0" smtClean="0">
                <a:solidFill>
                  <a:prstClr val="black"/>
                </a:solidFill>
              </a:rPr>
              <a:t>%. 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2000" b="1" dirty="0" smtClean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 smtClean="0">
                <a:solidFill>
                  <a:prstClr val="black"/>
                </a:solidFill>
              </a:rPr>
              <a:t>Acciones </a:t>
            </a:r>
            <a:r>
              <a:rPr lang="es-MX" sz="2000" b="1" dirty="0">
                <a:solidFill>
                  <a:prstClr val="black"/>
                </a:solidFill>
              </a:rPr>
              <a:t>de mantenimiento de los centros </a:t>
            </a:r>
            <a:r>
              <a:rPr lang="es-MX" sz="2000" b="1" dirty="0" smtClean="0">
                <a:solidFill>
                  <a:prstClr val="black"/>
                </a:solidFill>
              </a:rPr>
              <a:t>culturales, se realizaron las </a:t>
            </a:r>
            <a:r>
              <a:rPr lang="es-MX" sz="2000" b="1" dirty="0" smtClean="0">
                <a:solidFill>
                  <a:prstClr val="black"/>
                </a:solidFill>
              </a:rPr>
              <a:t>71</a:t>
            </a:r>
            <a:r>
              <a:rPr lang="es-MX" sz="2000" b="1" dirty="0" smtClean="0">
                <a:solidFill>
                  <a:prstClr val="black"/>
                </a:solidFill>
              </a:rPr>
              <a:t> acciones de las 55 </a:t>
            </a:r>
            <a:r>
              <a:rPr lang="es-MX" sz="2000" b="1" dirty="0" smtClean="0">
                <a:solidFill>
                  <a:prstClr val="black"/>
                </a:solidFill>
              </a:rPr>
              <a:t>programadas,  logrando la meta trimestral del </a:t>
            </a:r>
            <a:r>
              <a:rPr lang="es-MX" sz="2000" b="1" dirty="0" smtClean="0">
                <a:solidFill>
                  <a:prstClr val="black"/>
                </a:solidFill>
              </a:rPr>
              <a:t>129.09% </a:t>
            </a:r>
            <a:r>
              <a:rPr lang="es-MX" sz="2000" b="1" dirty="0" smtClean="0">
                <a:solidFill>
                  <a:prstClr val="black"/>
                </a:solidFill>
              </a:rPr>
              <a:t>y un acumulado anual del </a:t>
            </a:r>
            <a:r>
              <a:rPr lang="es-MX" sz="2000" b="1" dirty="0" smtClean="0">
                <a:solidFill>
                  <a:prstClr val="black"/>
                </a:solidFill>
              </a:rPr>
              <a:t>57.62</a:t>
            </a:r>
            <a:r>
              <a:rPr lang="es-MX" sz="2000" b="1" dirty="0" smtClean="0">
                <a:solidFill>
                  <a:prstClr val="black"/>
                </a:solidFill>
              </a:rPr>
              <a:t>%. 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2000" b="1" dirty="0" smtClean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 smtClean="0">
                <a:solidFill>
                  <a:prstClr val="black"/>
                </a:solidFill>
              </a:rPr>
              <a:t>Contrataciones </a:t>
            </a:r>
            <a:r>
              <a:rPr lang="es-MX" sz="2000" b="1" dirty="0">
                <a:solidFill>
                  <a:prstClr val="black"/>
                </a:solidFill>
              </a:rPr>
              <a:t>de talento </a:t>
            </a:r>
            <a:r>
              <a:rPr lang="es-MX" sz="2000" b="1" dirty="0" smtClean="0">
                <a:solidFill>
                  <a:prstClr val="black"/>
                </a:solidFill>
              </a:rPr>
              <a:t>humano, se realizaron </a:t>
            </a:r>
            <a:r>
              <a:rPr lang="es-MX" sz="2000" b="1" dirty="0" smtClean="0">
                <a:solidFill>
                  <a:prstClr val="black"/>
                </a:solidFill>
              </a:rPr>
              <a:t>90</a:t>
            </a:r>
            <a:r>
              <a:rPr lang="es-MX" sz="2000" b="1" dirty="0" smtClean="0">
                <a:solidFill>
                  <a:prstClr val="black"/>
                </a:solidFill>
              </a:rPr>
              <a:t> </a:t>
            </a:r>
            <a:r>
              <a:rPr lang="es-MX" sz="2000" b="1" dirty="0" smtClean="0">
                <a:solidFill>
                  <a:prstClr val="black"/>
                </a:solidFill>
              </a:rPr>
              <a:t>acciones, superando las </a:t>
            </a:r>
            <a:r>
              <a:rPr lang="es-MX" sz="2000" b="1" dirty="0" smtClean="0">
                <a:solidFill>
                  <a:prstClr val="black"/>
                </a:solidFill>
              </a:rPr>
              <a:t>40</a:t>
            </a:r>
            <a:r>
              <a:rPr lang="es-MX" sz="2000" b="1" dirty="0" smtClean="0">
                <a:solidFill>
                  <a:prstClr val="black"/>
                </a:solidFill>
              </a:rPr>
              <a:t> </a:t>
            </a:r>
            <a:r>
              <a:rPr lang="es-MX" sz="2000" b="1" dirty="0" smtClean="0">
                <a:solidFill>
                  <a:prstClr val="black"/>
                </a:solidFill>
              </a:rPr>
              <a:t>programadas, logrando un avance trimestral del </a:t>
            </a:r>
            <a:r>
              <a:rPr lang="es-MX" sz="2000" b="1" dirty="0" smtClean="0">
                <a:solidFill>
                  <a:prstClr val="black"/>
                </a:solidFill>
              </a:rPr>
              <a:t>225</a:t>
            </a:r>
            <a:r>
              <a:rPr lang="es-MX" sz="2000" b="1" dirty="0" smtClean="0">
                <a:solidFill>
                  <a:prstClr val="black"/>
                </a:solidFill>
              </a:rPr>
              <a:t>% </a:t>
            </a:r>
            <a:r>
              <a:rPr lang="es-MX" sz="2000" b="1" dirty="0" smtClean="0">
                <a:solidFill>
                  <a:prstClr val="black"/>
                </a:solidFill>
              </a:rPr>
              <a:t>y un acumulado anual del </a:t>
            </a:r>
            <a:r>
              <a:rPr lang="es-MX" sz="2000" b="1" dirty="0" smtClean="0">
                <a:solidFill>
                  <a:prstClr val="black"/>
                </a:solidFill>
              </a:rPr>
              <a:t>95.17</a:t>
            </a:r>
            <a:r>
              <a:rPr lang="es-MX" sz="2000" b="1" dirty="0" smtClean="0">
                <a:solidFill>
                  <a:prstClr val="black"/>
                </a:solidFill>
              </a:rPr>
              <a:t>%.</a:t>
            </a:r>
            <a:endParaRPr lang="es-MX" sz="20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 smtClean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 smtClean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1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3749722"/>
              </p:ext>
            </p:extLst>
          </p:nvPr>
        </p:nvGraphicFramePr>
        <p:xfrm>
          <a:off x="5123688" y="557784"/>
          <a:ext cx="6542954" cy="5514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9441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551762" y="223976"/>
            <a:ext cx="9124812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Fortalecimiento de los Centros Culturales</a:t>
            </a:r>
            <a:endParaRPr lang="es-E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6" y="804788"/>
            <a:ext cx="11827265" cy="10364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4574" y="1316908"/>
            <a:ext cx="2505673" cy="514547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5413" y="1328833"/>
            <a:ext cx="2889754" cy="514547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1474" y="1304982"/>
            <a:ext cx="3870021" cy="5157395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98" y="1304983"/>
            <a:ext cx="2493480" cy="515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1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286322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PROPÓSITO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400" b="1" dirty="0">
                <a:solidFill>
                  <a:prstClr val="black"/>
                </a:solidFill>
              </a:rPr>
              <a:t>La población del municipio de Benito Juárez desarrolla sus habilidades a través de la preservación, fomento y ejercicio de la cultura y las disciplinas </a:t>
            </a:r>
            <a:r>
              <a:rPr lang="es-MX" sz="2400" b="1" dirty="0" smtClean="0">
                <a:solidFill>
                  <a:prstClr val="black"/>
                </a:solidFill>
              </a:rPr>
              <a:t>artísticas.</a:t>
            </a:r>
            <a:endParaRPr lang="es-MX" sz="2400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2400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400" b="1" dirty="0">
                <a:solidFill>
                  <a:prstClr val="black"/>
                </a:solidFill>
              </a:rPr>
              <a:t>D</a:t>
            </a:r>
            <a:r>
              <a:rPr lang="es-MX" sz="2400" b="1" dirty="0" smtClean="0">
                <a:solidFill>
                  <a:prstClr val="black"/>
                </a:solidFill>
              </a:rPr>
              <a:t>urante </a:t>
            </a:r>
            <a:r>
              <a:rPr lang="es-MX" sz="2400" b="1" dirty="0">
                <a:solidFill>
                  <a:prstClr val="black"/>
                </a:solidFill>
              </a:rPr>
              <a:t>este periodo se </a:t>
            </a:r>
            <a:r>
              <a:rPr lang="es-MX" sz="2400" b="1" dirty="0" smtClean="0">
                <a:solidFill>
                  <a:prstClr val="black"/>
                </a:solidFill>
              </a:rPr>
              <a:t>logró beneficiar a </a:t>
            </a:r>
            <a:r>
              <a:rPr lang="es-MX" sz="2400" b="1" dirty="0" smtClean="0">
                <a:solidFill>
                  <a:prstClr val="black"/>
                </a:solidFill>
              </a:rPr>
              <a:t>600,157 </a:t>
            </a:r>
            <a:r>
              <a:rPr lang="es-MX" sz="2400" b="1" dirty="0" smtClean="0">
                <a:solidFill>
                  <a:prstClr val="black"/>
                </a:solidFill>
              </a:rPr>
              <a:t>personas de manera presencial y virtual, </a:t>
            </a:r>
            <a:r>
              <a:rPr lang="es-MX" sz="2400" b="1" dirty="0">
                <a:solidFill>
                  <a:prstClr val="black"/>
                </a:solidFill>
              </a:rPr>
              <a:t>lo que </a:t>
            </a:r>
            <a:r>
              <a:rPr lang="es-MX" sz="2400" b="1" dirty="0" smtClean="0">
                <a:solidFill>
                  <a:prstClr val="black"/>
                </a:solidFill>
              </a:rPr>
              <a:t>representó </a:t>
            </a:r>
            <a:r>
              <a:rPr lang="es-MX" sz="2400" b="1" dirty="0">
                <a:solidFill>
                  <a:prstClr val="black"/>
                </a:solidFill>
              </a:rPr>
              <a:t>un </a:t>
            </a:r>
            <a:r>
              <a:rPr lang="es-MX" sz="2400" b="1" dirty="0" smtClean="0">
                <a:solidFill>
                  <a:prstClr val="black"/>
                </a:solidFill>
              </a:rPr>
              <a:t>avance trimestral </a:t>
            </a:r>
            <a:r>
              <a:rPr lang="es-MX" sz="2400" b="1" dirty="0">
                <a:solidFill>
                  <a:prstClr val="black"/>
                </a:solidFill>
              </a:rPr>
              <a:t>del</a:t>
            </a:r>
            <a:r>
              <a:rPr lang="es-MX" sz="2400" b="1" i="1" dirty="0">
                <a:solidFill>
                  <a:prstClr val="black"/>
                </a:solidFill>
              </a:rPr>
              <a:t> </a:t>
            </a:r>
            <a:r>
              <a:rPr lang="es-MX" sz="2400" b="1" dirty="0" smtClean="0">
                <a:solidFill>
                  <a:prstClr val="black"/>
                </a:solidFill>
              </a:rPr>
              <a:t>150.04% </a:t>
            </a:r>
            <a:r>
              <a:rPr lang="es-MX" sz="2400" b="1" dirty="0" smtClean="0">
                <a:solidFill>
                  <a:prstClr val="black"/>
                </a:solidFill>
              </a:rPr>
              <a:t>y un acumulado anual del </a:t>
            </a:r>
            <a:r>
              <a:rPr lang="es-MX" sz="2400" b="1" dirty="0" smtClean="0">
                <a:solidFill>
                  <a:prstClr val="black"/>
                </a:solidFill>
              </a:rPr>
              <a:t>63.75</a:t>
            </a:r>
            <a:r>
              <a:rPr lang="es-MX" sz="2400" b="1" dirty="0" smtClean="0">
                <a:solidFill>
                  <a:prstClr val="black"/>
                </a:solidFill>
              </a:rPr>
              <a:t>%.</a:t>
            </a:r>
            <a:endParaRPr kumimoji="0" lang="es-ES_tradnl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5E39A796-BE83-48B1-B33F-35C4A32AAB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="" xmlns:a16="http://schemas.microsoft.com/office/drawing/2014/main" id="{72F84B47-E267-4194-8194-831DB7B5547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950DA49A-E12F-4604-AE76-6BAB14BE24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0073817"/>
              </p:ext>
            </p:extLst>
          </p:nvPr>
        </p:nvGraphicFramePr>
        <p:xfrm>
          <a:off x="5223959" y="704479"/>
          <a:ext cx="6483827" cy="5339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7160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5E39A796-BE83-48B1-B33F-35C4A32AAB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="" xmlns:a16="http://schemas.microsoft.com/office/drawing/2014/main" id="{72F84B47-E267-4194-8194-831DB7B5547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208613" y="743287"/>
            <a:ext cx="3946229" cy="55536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3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Nivel 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Componente y Actividades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2400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400" b="1" dirty="0">
                <a:solidFill>
                  <a:prstClr val="black"/>
                </a:solidFill>
              </a:rPr>
              <a:t>Actividades artísticas y culturales que promuevan  la recomposición del tejido social y la Cultura de Paz en el municipio </a:t>
            </a:r>
            <a:r>
              <a:rPr lang="es-MX" sz="2400" b="1" dirty="0" smtClean="0">
                <a:solidFill>
                  <a:prstClr val="black"/>
                </a:solidFill>
              </a:rPr>
              <a:t>realizadas, </a:t>
            </a:r>
            <a:r>
              <a:rPr lang="es-MX" sz="2400" b="1" dirty="0">
                <a:solidFill>
                  <a:prstClr val="black"/>
                </a:solidFill>
              </a:rPr>
              <a:t>durante este periodo se logró </a:t>
            </a:r>
            <a:r>
              <a:rPr lang="es-MX" sz="2400" b="1" dirty="0" smtClean="0">
                <a:solidFill>
                  <a:prstClr val="black"/>
                </a:solidFill>
              </a:rPr>
              <a:t>la </a:t>
            </a:r>
            <a:r>
              <a:rPr lang="es-MX" sz="2400" b="1" dirty="0">
                <a:solidFill>
                  <a:prstClr val="black"/>
                </a:solidFill>
              </a:rPr>
              <a:t>cantidad </a:t>
            </a:r>
            <a:r>
              <a:rPr lang="es-MX" sz="2400" b="1" dirty="0" smtClean="0">
                <a:solidFill>
                  <a:prstClr val="black"/>
                </a:solidFill>
              </a:rPr>
              <a:t>de </a:t>
            </a:r>
            <a:r>
              <a:rPr lang="es-MX" sz="2400" b="1" dirty="0" smtClean="0">
                <a:solidFill>
                  <a:prstClr val="black"/>
                </a:solidFill>
              </a:rPr>
              <a:t>397</a:t>
            </a:r>
            <a:r>
              <a:rPr lang="es-MX" sz="2400" b="1" dirty="0" smtClean="0">
                <a:solidFill>
                  <a:prstClr val="black"/>
                </a:solidFill>
              </a:rPr>
              <a:t> </a:t>
            </a:r>
            <a:r>
              <a:rPr lang="es-MX" sz="2400" b="1" dirty="0" smtClean="0">
                <a:solidFill>
                  <a:prstClr val="black"/>
                </a:solidFill>
              </a:rPr>
              <a:t>superando las </a:t>
            </a:r>
            <a:r>
              <a:rPr lang="es-MX" sz="2400" b="1" dirty="0" smtClean="0">
                <a:solidFill>
                  <a:prstClr val="black"/>
                </a:solidFill>
              </a:rPr>
              <a:t>39</a:t>
            </a:r>
            <a:r>
              <a:rPr lang="es-MX" sz="2400" b="1" dirty="0" smtClean="0">
                <a:solidFill>
                  <a:prstClr val="black"/>
                </a:solidFill>
              </a:rPr>
              <a:t>2 </a:t>
            </a:r>
            <a:r>
              <a:rPr lang="es-MX" sz="2400" b="1" dirty="0" smtClean="0">
                <a:solidFill>
                  <a:prstClr val="black"/>
                </a:solidFill>
              </a:rPr>
              <a:t>programas, </a:t>
            </a:r>
            <a:r>
              <a:rPr lang="es-MX" sz="2400" b="1" dirty="0">
                <a:solidFill>
                  <a:prstClr val="black"/>
                </a:solidFill>
              </a:rPr>
              <a:t>lo que </a:t>
            </a:r>
            <a:r>
              <a:rPr lang="es-MX" sz="2400" b="1" dirty="0" smtClean="0">
                <a:solidFill>
                  <a:prstClr val="black"/>
                </a:solidFill>
              </a:rPr>
              <a:t>representó </a:t>
            </a:r>
            <a:r>
              <a:rPr lang="es-MX" sz="2400" b="1" dirty="0">
                <a:solidFill>
                  <a:prstClr val="black"/>
                </a:solidFill>
              </a:rPr>
              <a:t>un avance </a:t>
            </a:r>
            <a:r>
              <a:rPr lang="es-MX" sz="2400" b="1" dirty="0" smtClean="0">
                <a:solidFill>
                  <a:prstClr val="black"/>
                </a:solidFill>
              </a:rPr>
              <a:t>trimestral del </a:t>
            </a:r>
            <a:r>
              <a:rPr lang="es-MX" sz="2400" b="1" dirty="0" smtClean="0">
                <a:solidFill>
                  <a:prstClr val="black"/>
                </a:solidFill>
              </a:rPr>
              <a:t>101.28% </a:t>
            </a:r>
            <a:r>
              <a:rPr lang="es-MX" sz="2400" b="1" dirty="0" smtClean="0">
                <a:solidFill>
                  <a:prstClr val="black"/>
                </a:solidFill>
              </a:rPr>
              <a:t>y un </a:t>
            </a:r>
            <a:r>
              <a:rPr lang="es-MX" sz="2400" b="1" dirty="0" smtClean="0">
                <a:solidFill>
                  <a:prstClr val="black"/>
                </a:solidFill>
              </a:rPr>
              <a:t>48.05</a:t>
            </a:r>
            <a:r>
              <a:rPr lang="es-MX" sz="2400" b="1" dirty="0" smtClean="0">
                <a:solidFill>
                  <a:prstClr val="black"/>
                </a:solidFill>
              </a:rPr>
              <a:t>% </a:t>
            </a:r>
            <a:r>
              <a:rPr lang="es-MX" sz="2400" b="1" dirty="0" smtClean="0">
                <a:solidFill>
                  <a:prstClr val="black"/>
                </a:solidFill>
              </a:rPr>
              <a:t>con respecto al acumulado anual.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3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05545565-05F4-467C-8D0A-263BE9593B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2365907"/>
              </p:ext>
            </p:extLst>
          </p:nvPr>
        </p:nvGraphicFramePr>
        <p:xfrm>
          <a:off x="5237988" y="557783"/>
          <a:ext cx="6320600" cy="5542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6412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6866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5E39A796-BE83-48B1-B33F-35C4A32AAB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="" xmlns:a16="http://schemas.microsoft.com/office/drawing/2014/main" id="{72F84B47-E267-4194-8194-831DB7B5547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208613" y="10455"/>
            <a:ext cx="3946229" cy="67189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b="1" dirty="0">
                <a:solidFill>
                  <a:prstClr val="black"/>
                </a:solidFill>
              </a:rPr>
              <a:t>E</a:t>
            </a:r>
            <a:r>
              <a:rPr lang="es-MX" sz="1600" b="1" dirty="0">
                <a:solidFill>
                  <a:prstClr val="black"/>
                </a:solidFill>
              </a:rPr>
              <a:t>ventos masivos realizados para el fomento </a:t>
            </a:r>
            <a:r>
              <a:rPr lang="es-MX" sz="1600" b="1" dirty="0" smtClean="0">
                <a:solidFill>
                  <a:prstClr val="black"/>
                </a:solidFill>
              </a:rPr>
              <a:t>de </a:t>
            </a:r>
            <a:r>
              <a:rPr lang="es-MX" sz="1600" b="1" dirty="0">
                <a:solidFill>
                  <a:prstClr val="black"/>
                </a:solidFill>
              </a:rPr>
              <a:t>la Cultura de </a:t>
            </a:r>
            <a:r>
              <a:rPr lang="es-MX" sz="1600" b="1" dirty="0" smtClean="0">
                <a:solidFill>
                  <a:prstClr val="black"/>
                </a:solidFill>
              </a:rPr>
              <a:t>Paz, se realizaron </a:t>
            </a:r>
            <a:r>
              <a:rPr lang="es-MX" sz="1600" b="1" dirty="0" smtClean="0">
                <a:solidFill>
                  <a:prstClr val="black"/>
                </a:solidFill>
              </a:rPr>
              <a:t>5 </a:t>
            </a:r>
            <a:r>
              <a:rPr lang="es-MX" sz="1600" b="1" dirty="0" smtClean="0">
                <a:solidFill>
                  <a:prstClr val="black"/>
                </a:solidFill>
              </a:rPr>
              <a:t>de los </a:t>
            </a:r>
            <a:r>
              <a:rPr lang="es-MX" sz="1600" b="1" dirty="0">
                <a:solidFill>
                  <a:prstClr val="black"/>
                </a:solidFill>
              </a:rPr>
              <a:t>2</a:t>
            </a:r>
            <a:r>
              <a:rPr lang="es-MX" sz="1600" b="1" dirty="0" smtClean="0">
                <a:solidFill>
                  <a:prstClr val="black"/>
                </a:solidFill>
              </a:rPr>
              <a:t> </a:t>
            </a:r>
            <a:r>
              <a:rPr lang="es-MX" sz="1600" b="1" dirty="0" smtClean="0">
                <a:solidFill>
                  <a:prstClr val="black"/>
                </a:solidFill>
              </a:rPr>
              <a:t>programados, representando un avance trimestral del </a:t>
            </a:r>
            <a:r>
              <a:rPr lang="es-MX" sz="1600" b="1" dirty="0" smtClean="0">
                <a:solidFill>
                  <a:prstClr val="black"/>
                </a:solidFill>
              </a:rPr>
              <a:t>250</a:t>
            </a:r>
            <a:r>
              <a:rPr lang="es-MX" sz="1600" b="1" dirty="0" smtClean="0">
                <a:solidFill>
                  <a:prstClr val="black"/>
                </a:solidFill>
              </a:rPr>
              <a:t>% </a:t>
            </a:r>
            <a:r>
              <a:rPr lang="es-MX" sz="1600" b="1" dirty="0" smtClean="0">
                <a:solidFill>
                  <a:prstClr val="black"/>
                </a:solidFill>
              </a:rPr>
              <a:t>y </a:t>
            </a:r>
            <a:r>
              <a:rPr lang="es-MX" sz="1600" b="1" dirty="0" smtClean="0">
                <a:solidFill>
                  <a:prstClr val="black"/>
                </a:solidFill>
              </a:rPr>
              <a:t>un 20.51% </a:t>
            </a:r>
            <a:r>
              <a:rPr lang="es-MX" sz="1600" b="1" dirty="0" smtClean="0">
                <a:solidFill>
                  <a:prstClr val="black"/>
                </a:solidFill>
              </a:rPr>
              <a:t>con respecto a la meta anual.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Actividades </a:t>
            </a:r>
            <a:r>
              <a:rPr lang="es-MX" sz="1600" b="1" dirty="0">
                <a:solidFill>
                  <a:prstClr val="black"/>
                </a:solidFill>
              </a:rPr>
              <a:t>de proyectos artísticos y </a:t>
            </a:r>
            <a:r>
              <a:rPr lang="es-MX" sz="1600" b="1" dirty="0" smtClean="0">
                <a:solidFill>
                  <a:prstClr val="black"/>
                </a:solidFill>
              </a:rPr>
              <a:t>culturales, se realizaron </a:t>
            </a:r>
            <a:r>
              <a:rPr lang="es-MX" sz="1600" b="1" dirty="0" smtClean="0">
                <a:solidFill>
                  <a:prstClr val="black"/>
                </a:solidFill>
              </a:rPr>
              <a:t>91</a:t>
            </a:r>
            <a:r>
              <a:rPr lang="es-MX" sz="1600" b="1" dirty="0" smtClean="0">
                <a:solidFill>
                  <a:prstClr val="black"/>
                </a:solidFill>
              </a:rPr>
              <a:t> </a:t>
            </a:r>
            <a:r>
              <a:rPr lang="es-MX" sz="1600" b="1" dirty="0" smtClean="0">
                <a:solidFill>
                  <a:prstClr val="black"/>
                </a:solidFill>
              </a:rPr>
              <a:t>de las </a:t>
            </a:r>
            <a:r>
              <a:rPr lang="es-MX" sz="1600" b="1" dirty="0" smtClean="0">
                <a:solidFill>
                  <a:prstClr val="black"/>
                </a:solidFill>
              </a:rPr>
              <a:t>135 </a:t>
            </a:r>
            <a:r>
              <a:rPr lang="es-MX" sz="1600" b="1" dirty="0" smtClean="0">
                <a:solidFill>
                  <a:prstClr val="black"/>
                </a:solidFill>
              </a:rPr>
              <a:t>programadas, logrando avance trimestral del </a:t>
            </a:r>
            <a:r>
              <a:rPr lang="es-MX" sz="1600" b="1" dirty="0" smtClean="0">
                <a:solidFill>
                  <a:prstClr val="black"/>
                </a:solidFill>
              </a:rPr>
              <a:t>67.41</a:t>
            </a:r>
            <a:r>
              <a:rPr lang="es-MX" sz="1600" b="1" dirty="0" smtClean="0">
                <a:solidFill>
                  <a:prstClr val="black"/>
                </a:solidFill>
              </a:rPr>
              <a:t>% </a:t>
            </a:r>
            <a:r>
              <a:rPr lang="es-MX" sz="1600" b="1" dirty="0" smtClean="0">
                <a:solidFill>
                  <a:prstClr val="black"/>
                </a:solidFill>
              </a:rPr>
              <a:t>y un </a:t>
            </a:r>
            <a:r>
              <a:rPr lang="es-MX" sz="1600" b="1" dirty="0" smtClean="0">
                <a:solidFill>
                  <a:prstClr val="black"/>
                </a:solidFill>
              </a:rPr>
              <a:t>35.87</a:t>
            </a:r>
            <a:r>
              <a:rPr lang="es-MX" sz="1600" b="1" dirty="0" smtClean="0">
                <a:solidFill>
                  <a:prstClr val="black"/>
                </a:solidFill>
              </a:rPr>
              <a:t>% </a:t>
            </a:r>
            <a:r>
              <a:rPr lang="es-MX" sz="1600" b="1" dirty="0" smtClean="0">
                <a:solidFill>
                  <a:prstClr val="black"/>
                </a:solidFill>
              </a:rPr>
              <a:t>con respecto a la meta anual</a:t>
            </a:r>
            <a:r>
              <a:rPr lang="es-MX" sz="1600" b="1" dirty="0" smtClean="0">
                <a:solidFill>
                  <a:prstClr val="black"/>
                </a:solidFill>
              </a:rPr>
              <a:t>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Actividades para el fomento de la pluralidad de la identidad social y cultural, se realizaron 7 actividades de las 10 programadas, logrando un alcance del 70% trimestral y un 53.85% con respecto a la meta anual.</a:t>
            </a:r>
            <a:endParaRPr lang="es-MX" sz="1600" b="1" dirty="0" smtClean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Actividades </a:t>
            </a:r>
            <a:r>
              <a:rPr lang="es-MX" sz="1600" b="1" dirty="0">
                <a:solidFill>
                  <a:prstClr val="black"/>
                </a:solidFill>
              </a:rPr>
              <a:t>realizadas en el Centro Cultural de las </a:t>
            </a:r>
            <a:r>
              <a:rPr lang="es-MX" sz="1600" b="1" dirty="0" smtClean="0">
                <a:solidFill>
                  <a:prstClr val="black"/>
                </a:solidFill>
              </a:rPr>
              <a:t>Artes, se realizaron </a:t>
            </a:r>
            <a:r>
              <a:rPr lang="es-MX" sz="1600" b="1" dirty="0" smtClean="0">
                <a:solidFill>
                  <a:prstClr val="black"/>
                </a:solidFill>
              </a:rPr>
              <a:t>4 de las 3 programadas</a:t>
            </a:r>
            <a:r>
              <a:rPr lang="es-MX" sz="1600" b="1" dirty="0" smtClean="0">
                <a:solidFill>
                  <a:prstClr val="black"/>
                </a:solidFill>
              </a:rPr>
              <a:t>, superando la meta trimestral con un </a:t>
            </a:r>
            <a:r>
              <a:rPr lang="es-MX" sz="1600" b="1" dirty="0" smtClean="0">
                <a:solidFill>
                  <a:prstClr val="black"/>
                </a:solidFill>
              </a:rPr>
              <a:t>133.33% </a:t>
            </a:r>
            <a:r>
              <a:rPr lang="es-MX" sz="1600" b="1" dirty="0" smtClean="0">
                <a:solidFill>
                  <a:prstClr val="black"/>
                </a:solidFill>
              </a:rPr>
              <a:t>y un </a:t>
            </a:r>
            <a:r>
              <a:rPr lang="es-MX" sz="1600" b="1" dirty="0" smtClean="0">
                <a:solidFill>
                  <a:prstClr val="black"/>
                </a:solidFill>
              </a:rPr>
              <a:t>77.78% </a:t>
            </a:r>
            <a:r>
              <a:rPr lang="es-MX" sz="1600" b="1" dirty="0" smtClean="0">
                <a:solidFill>
                  <a:prstClr val="black"/>
                </a:solidFill>
              </a:rPr>
              <a:t>del acumulado anual</a:t>
            </a:r>
            <a:r>
              <a:rPr lang="es-MX" sz="1600" b="1" dirty="0" smtClean="0">
                <a:solidFill>
                  <a:prstClr val="black"/>
                </a:solidFill>
              </a:rPr>
              <a:t>.</a:t>
            </a:r>
            <a:endParaRPr lang="es-MX" sz="1600" b="1" dirty="0" smtClean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Actividades realizadas en el Teatro Ocho de Octubre, se </a:t>
            </a:r>
            <a:r>
              <a:rPr lang="es-MX" sz="1600" b="1" dirty="0" smtClean="0">
                <a:solidFill>
                  <a:prstClr val="black"/>
                </a:solidFill>
              </a:rPr>
              <a:t>realizaron 83 </a:t>
            </a:r>
            <a:r>
              <a:rPr lang="es-MX" sz="1600" b="1" dirty="0" smtClean="0">
                <a:solidFill>
                  <a:prstClr val="black"/>
                </a:solidFill>
              </a:rPr>
              <a:t>actividades, superando la meta de </a:t>
            </a:r>
            <a:r>
              <a:rPr lang="es-MX" sz="1600" b="1" dirty="0" smtClean="0">
                <a:solidFill>
                  <a:prstClr val="black"/>
                </a:solidFill>
              </a:rPr>
              <a:t>77</a:t>
            </a:r>
            <a:r>
              <a:rPr lang="es-MX" sz="1600" b="1" dirty="0" smtClean="0">
                <a:solidFill>
                  <a:prstClr val="black"/>
                </a:solidFill>
              </a:rPr>
              <a:t> </a:t>
            </a:r>
            <a:r>
              <a:rPr lang="es-MX" sz="1600" b="1" dirty="0" smtClean="0">
                <a:solidFill>
                  <a:prstClr val="black"/>
                </a:solidFill>
              </a:rPr>
              <a:t>programadas con </a:t>
            </a:r>
            <a:r>
              <a:rPr lang="es-MX" sz="1600" b="1" dirty="0" smtClean="0">
                <a:solidFill>
                  <a:prstClr val="black"/>
                </a:solidFill>
              </a:rPr>
              <a:t>un 92.77% </a:t>
            </a:r>
            <a:r>
              <a:rPr lang="es-MX" sz="1600" b="1" dirty="0" smtClean="0">
                <a:solidFill>
                  <a:prstClr val="black"/>
                </a:solidFill>
              </a:rPr>
              <a:t>trimestral y un </a:t>
            </a:r>
            <a:r>
              <a:rPr lang="es-MX" sz="1600" b="1" dirty="0" smtClean="0">
                <a:solidFill>
                  <a:prstClr val="black"/>
                </a:solidFill>
              </a:rPr>
              <a:t>50.49</a:t>
            </a:r>
            <a:r>
              <a:rPr lang="es-MX" sz="1600" b="1" dirty="0" smtClean="0">
                <a:solidFill>
                  <a:prstClr val="black"/>
                </a:solidFill>
              </a:rPr>
              <a:t>% </a:t>
            </a:r>
            <a:r>
              <a:rPr lang="es-MX" sz="1600" b="1" dirty="0">
                <a:solidFill>
                  <a:prstClr val="black"/>
                </a:solidFill>
              </a:rPr>
              <a:t>en el acumulado anual</a:t>
            </a:r>
            <a:r>
              <a:rPr lang="es-MX" sz="1600" b="1" dirty="0" smtClean="0">
                <a:solidFill>
                  <a:prstClr val="black"/>
                </a:solidFill>
              </a:rPr>
              <a:t>.</a:t>
            </a:r>
            <a:endParaRPr lang="es-MX" b="1" dirty="0" smtClean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7988123"/>
              </p:ext>
            </p:extLst>
          </p:nvPr>
        </p:nvGraphicFramePr>
        <p:xfrm>
          <a:off x="5116052" y="557784"/>
          <a:ext cx="6591734" cy="5542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6733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5E39A796-BE83-48B1-B33F-35C4A32AAB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="" xmlns:a16="http://schemas.microsoft.com/office/drawing/2014/main" id="{72F84B47-E267-4194-8194-831DB7B5547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208613" y="10455"/>
            <a:ext cx="3946229" cy="6481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Actividades en los espacios públicos orientadas al fomento de la Cultura de Paz, se </a:t>
            </a:r>
            <a:r>
              <a:rPr lang="es-MX" sz="1600" b="1" dirty="0" smtClean="0">
                <a:solidFill>
                  <a:prstClr val="black"/>
                </a:solidFill>
              </a:rPr>
              <a:t>realizaron 24, de las 36 </a:t>
            </a:r>
            <a:r>
              <a:rPr lang="es-MX" sz="1600" b="1" dirty="0">
                <a:solidFill>
                  <a:prstClr val="black"/>
                </a:solidFill>
              </a:rPr>
              <a:t>programadas logrando </a:t>
            </a:r>
            <a:r>
              <a:rPr lang="es-MX" sz="1600" b="1" dirty="0" smtClean="0">
                <a:solidFill>
                  <a:prstClr val="black"/>
                </a:solidFill>
              </a:rPr>
              <a:t>un 66.67% </a:t>
            </a:r>
            <a:r>
              <a:rPr lang="es-MX" sz="1600" b="1" dirty="0">
                <a:solidFill>
                  <a:prstClr val="black"/>
                </a:solidFill>
              </a:rPr>
              <a:t>de la meta trimestral y un </a:t>
            </a:r>
            <a:r>
              <a:rPr lang="es-MX" sz="1600" b="1" dirty="0" smtClean="0">
                <a:solidFill>
                  <a:prstClr val="black"/>
                </a:solidFill>
              </a:rPr>
              <a:t>32.26% </a:t>
            </a:r>
            <a:r>
              <a:rPr lang="es-MX" sz="1600" b="1" dirty="0">
                <a:solidFill>
                  <a:prstClr val="black"/>
                </a:solidFill>
              </a:rPr>
              <a:t>del acumulado anual</a:t>
            </a:r>
            <a:r>
              <a:rPr lang="es-MX" sz="1600" b="1" dirty="0" smtClean="0">
                <a:solidFill>
                  <a:prstClr val="black"/>
                </a:solidFill>
              </a:rPr>
              <a:t>.</a:t>
            </a:r>
            <a:endParaRPr lang="es-MX" sz="1600" b="1" dirty="0" smtClean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Impulso </a:t>
            </a:r>
            <a:r>
              <a:rPr lang="es-MX" sz="1600" b="1" dirty="0">
                <a:solidFill>
                  <a:prstClr val="black"/>
                </a:solidFill>
              </a:rPr>
              <a:t>a la educación artística, </a:t>
            </a:r>
            <a:r>
              <a:rPr lang="es-MX" sz="1600" b="1" dirty="0" smtClean="0">
                <a:solidFill>
                  <a:prstClr val="black"/>
                </a:solidFill>
              </a:rPr>
              <a:t>se realizaron las </a:t>
            </a:r>
            <a:r>
              <a:rPr lang="es-MX" sz="1600" b="1" dirty="0" smtClean="0">
                <a:solidFill>
                  <a:prstClr val="black"/>
                </a:solidFill>
              </a:rPr>
              <a:t>35 </a:t>
            </a:r>
            <a:r>
              <a:rPr lang="es-MX" sz="1600" b="1" dirty="0" smtClean="0">
                <a:solidFill>
                  <a:prstClr val="black"/>
                </a:solidFill>
              </a:rPr>
              <a:t>actividades programadas, lo que representó un avance trimestral del </a:t>
            </a:r>
            <a:r>
              <a:rPr lang="es-MX" sz="1600" b="1" dirty="0" smtClean="0">
                <a:solidFill>
                  <a:prstClr val="black"/>
                </a:solidFill>
              </a:rPr>
              <a:t>100% </a:t>
            </a:r>
            <a:r>
              <a:rPr lang="es-MX" sz="1600" b="1" dirty="0" smtClean="0">
                <a:solidFill>
                  <a:prstClr val="black"/>
                </a:solidFill>
              </a:rPr>
              <a:t>y un </a:t>
            </a:r>
            <a:r>
              <a:rPr lang="es-MX" sz="1600" b="1" dirty="0" smtClean="0">
                <a:solidFill>
                  <a:prstClr val="black"/>
                </a:solidFill>
              </a:rPr>
              <a:t>50% </a:t>
            </a:r>
            <a:r>
              <a:rPr lang="es-MX" sz="1600" b="1" dirty="0" smtClean="0">
                <a:solidFill>
                  <a:prstClr val="black"/>
                </a:solidFill>
              </a:rPr>
              <a:t>en el acumulado anual.</a:t>
            </a:r>
            <a:endParaRPr lang="es-MX" sz="1600" b="1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Participación </a:t>
            </a:r>
            <a:r>
              <a:rPr lang="es-MX" sz="1600" b="1" dirty="0">
                <a:solidFill>
                  <a:prstClr val="black"/>
                </a:solidFill>
              </a:rPr>
              <a:t>colectiva en proyectos artísticos, culturales y </a:t>
            </a:r>
            <a:r>
              <a:rPr lang="es-MX" sz="1600" b="1" dirty="0" smtClean="0">
                <a:solidFill>
                  <a:prstClr val="black"/>
                </a:solidFill>
              </a:rPr>
              <a:t>cívicos, se realizaron </a:t>
            </a:r>
            <a:r>
              <a:rPr lang="es-MX" sz="1600" b="1" dirty="0" smtClean="0">
                <a:solidFill>
                  <a:prstClr val="black"/>
                </a:solidFill>
              </a:rPr>
              <a:t>440</a:t>
            </a:r>
            <a:r>
              <a:rPr lang="es-MX" sz="1600" b="1" dirty="0" smtClean="0">
                <a:solidFill>
                  <a:prstClr val="black"/>
                </a:solidFill>
              </a:rPr>
              <a:t> </a:t>
            </a:r>
            <a:r>
              <a:rPr lang="es-MX" sz="1600" b="1" dirty="0" smtClean="0">
                <a:solidFill>
                  <a:prstClr val="black"/>
                </a:solidFill>
              </a:rPr>
              <a:t>actividades de las </a:t>
            </a:r>
            <a:r>
              <a:rPr lang="es-MX" sz="1600" b="1" dirty="0" smtClean="0">
                <a:solidFill>
                  <a:prstClr val="black"/>
                </a:solidFill>
              </a:rPr>
              <a:t>55 </a:t>
            </a:r>
            <a:r>
              <a:rPr lang="es-MX" sz="1600" b="1" dirty="0" smtClean="0">
                <a:solidFill>
                  <a:prstClr val="black"/>
                </a:solidFill>
              </a:rPr>
              <a:t>programadas, logrando un avance trimestral del </a:t>
            </a:r>
            <a:r>
              <a:rPr lang="es-MX" sz="1600" b="1" dirty="0" smtClean="0">
                <a:solidFill>
                  <a:prstClr val="black"/>
                </a:solidFill>
              </a:rPr>
              <a:t>72.73</a:t>
            </a:r>
            <a:r>
              <a:rPr lang="es-MX" sz="1600" b="1" dirty="0" smtClean="0">
                <a:solidFill>
                  <a:prstClr val="black"/>
                </a:solidFill>
              </a:rPr>
              <a:t>% </a:t>
            </a:r>
            <a:r>
              <a:rPr lang="es-MX" sz="1600" b="1" dirty="0" smtClean="0">
                <a:solidFill>
                  <a:prstClr val="black"/>
                </a:solidFill>
              </a:rPr>
              <a:t>y un acumulado anual del </a:t>
            </a:r>
            <a:r>
              <a:rPr lang="es-MX" sz="1600" b="1" dirty="0" smtClean="0">
                <a:solidFill>
                  <a:prstClr val="black"/>
                </a:solidFill>
              </a:rPr>
              <a:t>31.36</a:t>
            </a:r>
            <a:r>
              <a:rPr lang="es-MX" sz="1600" b="1" dirty="0" smtClean="0">
                <a:solidFill>
                  <a:prstClr val="black"/>
                </a:solidFill>
              </a:rPr>
              <a:t>%.</a:t>
            </a:r>
            <a:endParaRPr lang="es-MX" sz="1600" b="1" dirty="0" smtClean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Actividades </a:t>
            </a:r>
            <a:r>
              <a:rPr lang="es-MX" sz="1600" b="1" dirty="0">
                <a:solidFill>
                  <a:prstClr val="black"/>
                </a:solidFill>
              </a:rPr>
              <a:t>en el Teatro de la Ciudad </a:t>
            </a:r>
            <a:r>
              <a:rPr lang="es-MX" sz="1600" b="1" dirty="0" smtClean="0">
                <a:solidFill>
                  <a:prstClr val="black"/>
                </a:solidFill>
              </a:rPr>
              <a:t>realizadas, se </a:t>
            </a:r>
            <a:r>
              <a:rPr lang="es-MX" sz="1600" b="1" dirty="0" smtClean="0">
                <a:solidFill>
                  <a:prstClr val="black"/>
                </a:solidFill>
              </a:rPr>
              <a:t>realizaron 113 </a:t>
            </a:r>
            <a:r>
              <a:rPr lang="es-MX" sz="1600" b="1" dirty="0" smtClean="0">
                <a:solidFill>
                  <a:prstClr val="black"/>
                </a:solidFill>
              </a:rPr>
              <a:t>superando las </a:t>
            </a:r>
            <a:r>
              <a:rPr lang="es-MX" sz="1600" b="1" dirty="0" smtClean="0">
                <a:solidFill>
                  <a:prstClr val="black"/>
                </a:solidFill>
              </a:rPr>
              <a:t>27</a:t>
            </a:r>
            <a:r>
              <a:rPr lang="es-MX" sz="1600" b="1" dirty="0" smtClean="0">
                <a:solidFill>
                  <a:prstClr val="black"/>
                </a:solidFill>
              </a:rPr>
              <a:t> </a:t>
            </a:r>
            <a:r>
              <a:rPr lang="es-MX" sz="1600" b="1" dirty="0" smtClean="0">
                <a:solidFill>
                  <a:prstClr val="black"/>
                </a:solidFill>
              </a:rPr>
              <a:t>programadas, representando un avance trimestral del </a:t>
            </a:r>
            <a:r>
              <a:rPr lang="es-MX" sz="1600" b="1" dirty="0" smtClean="0">
                <a:solidFill>
                  <a:prstClr val="black"/>
                </a:solidFill>
              </a:rPr>
              <a:t>418.52</a:t>
            </a:r>
            <a:r>
              <a:rPr lang="es-MX" sz="1600" b="1" dirty="0" smtClean="0">
                <a:solidFill>
                  <a:prstClr val="black"/>
                </a:solidFill>
              </a:rPr>
              <a:t>% </a:t>
            </a:r>
            <a:r>
              <a:rPr lang="es-MX" sz="1600" b="1" dirty="0" smtClean="0">
                <a:solidFill>
                  <a:prstClr val="black"/>
                </a:solidFill>
              </a:rPr>
              <a:t>y un acumulado anual del </a:t>
            </a:r>
            <a:r>
              <a:rPr lang="es-MX" sz="1600" b="1" dirty="0" smtClean="0">
                <a:solidFill>
                  <a:prstClr val="black"/>
                </a:solidFill>
              </a:rPr>
              <a:t>177.89</a:t>
            </a:r>
            <a:r>
              <a:rPr lang="es-MX" sz="1600" b="1" dirty="0" smtClean="0">
                <a:solidFill>
                  <a:prstClr val="black"/>
                </a:solidFill>
              </a:rPr>
              <a:t>%.</a:t>
            </a:r>
            <a:endParaRPr lang="es-MX" sz="1600" b="1" dirty="0" smtClean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Desarrollo </a:t>
            </a:r>
            <a:r>
              <a:rPr lang="es-MX" sz="1600" b="1" dirty="0">
                <a:solidFill>
                  <a:prstClr val="black"/>
                </a:solidFill>
              </a:rPr>
              <a:t>de Infraestructura artística y cultural</a:t>
            </a:r>
            <a:r>
              <a:rPr lang="es-MX" sz="1600" b="1" dirty="0" smtClean="0">
                <a:solidFill>
                  <a:prstClr val="black"/>
                </a:solidFill>
              </a:rPr>
              <a:t>, se realizó 1 actividad de las 7 programadas, logrando el 14.29% de la meta trimestral y un avance del </a:t>
            </a:r>
            <a:r>
              <a:rPr lang="es-MX" sz="1600" b="1" dirty="0" smtClean="0">
                <a:solidFill>
                  <a:prstClr val="black"/>
                </a:solidFill>
              </a:rPr>
              <a:t>10.53</a:t>
            </a:r>
            <a:r>
              <a:rPr lang="es-MX" sz="1600" b="1" dirty="0" smtClean="0">
                <a:solidFill>
                  <a:prstClr val="black"/>
                </a:solidFill>
              </a:rPr>
              <a:t>% </a:t>
            </a:r>
            <a:r>
              <a:rPr lang="es-MX" sz="1600" b="1" dirty="0" smtClean="0">
                <a:solidFill>
                  <a:prstClr val="black"/>
                </a:solidFill>
              </a:rPr>
              <a:t>con respecto a la meta anual.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xdr="http://schemas.openxmlformats.org/drawingml/2006/spreadsheetDrawing" xmlns:a16="http://schemas.microsoft.com/office/drawing/2014/main" xmlns="" xmlns:lc="http://schemas.openxmlformats.org/drawingml/2006/lockedCanvas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5758224"/>
              </p:ext>
            </p:extLst>
          </p:nvPr>
        </p:nvGraphicFramePr>
        <p:xfrm>
          <a:off x="5123687" y="557784"/>
          <a:ext cx="6406325" cy="5585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95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No hay ninguna descripción de la foto disponible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834" y="2582472"/>
            <a:ext cx="3500142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932190" y="368467"/>
            <a:ext cx="1010055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  <a:endParaRPr lang="es-E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38" y="952863"/>
            <a:ext cx="11827265" cy="103641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798" y="4098730"/>
            <a:ext cx="3500143" cy="234315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799" y="1456614"/>
            <a:ext cx="3500143" cy="2342079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1162874" y="1056504"/>
            <a:ext cx="48013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 smtClean="0"/>
              <a:t>3ER FESTIVAL DE LA NIÑA Y EL NIÑO	</a:t>
            </a:r>
            <a:endParaRPr lang="es-MX" sz="2000" b="1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304800" y="304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13" y="2401033"/>
            <a:ext cx="5226437" cy="3395393"/>
          </a:xfrm>
          <a:prstGeom prst="rect">
            <a:avLst/>
          </a:prstGeom>
        </p:spPr>
      </p:pic>
      <p:sp>
        <p:nvSpPr>
          <p:cNvPr id="24" name="CuadroTexto 23"/>
          <p:cNvSpPr txBox="1"/>
          <p:nvPr/>
        </p:nvSpPr>
        <p:spPr>
          <a:xfrm>
            <a:off x="7545448" y="1570527"/>
            <a:ext cx="34873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000" b="1" dirty="0" smtClean="0"/>
              <a:t>FESTIVAL DEL DÍA</a:t>
            </a:r>
          </a:p>
          <a:p>
            <a:pPr algn="ctr"/>
            <a:r>
              <a:rPr lang="es-MX" sz="2000" b="1" dirty="0" smtClean="0"/>
              <a:t> INTERNACIONAL DE LA DANZA</a:t>
            </a:r>
            <a:endParaRPr lang="es-MX" sz="2000" b="1" dirty="0"/>
          </a:p>
        </p:txBody>
      </p:sp>
    </p:spTree>
    <p:extLst>
      <p:ext uri="{BB962C8B-B14F-4D97-AF65-F5344CB8AC3E}">
        <p14:creationId xmlns:p14="http://schemas.microsoft.com/office/powerpoint/2010/main" val="322587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8732" y="1194831"/>
            <a:ext cx="1847851" cy="10425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38" y="952863"/>
            <a:ext cx="11827265" cy="1036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" y="1188158"/>
            <a:ext cx="4943475" cy="278070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16"/>
          <a:stretch/>
        </p:blipFill>
        <p:spPr>
          <a:xfrm>
            <a:off x="6081009" y="2123666"/>
            <a:ext cx="5700490" cy="2591209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368" y="3854946"/>
            <a:ext cx="4729162" cy="266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934340" y="229115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11" y="783113"/>
            <a:ext cx="11827265" cy="1036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65" y="1157353"/>
            <a:ext cx="4706622" cy="264747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677" y="1157353"/>
            <a:ext cx="4706623" cy="264747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78" y="4075427"/>
            <a:ext cx="4706622" cy="264747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677" y="4075427"/>
            <a:ext cx="4839336" cy="272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7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029874" y="131637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676507"/>
            <a:ext cx="11827265" cy="1036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88" y="885825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3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TM10001115[[fn=Paquete]]</Template>
  <TotalTime>7450</TotalTime>
  <Words>818</Words>
  <Application>Microsoft Office PowerPoint</Application>
  <PresentationFormat>Panorámica</PresentationFormat>
  <Paragraphs>165</Paragraphs>
  <Slides>14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Paola</cp:lastModifiedBy>
  <cp:revision>343</cp:revision>
  <cp:lastPrinted>2025-06-09T14:49:17Z</cp:lastPrinted>
  <dcterms:created xsi:type="dcterms:W3CDTF">2021-04-16T16:11:05Z</dcterms:created>
  <dcterms:modified xsi:type="dcterms:W3CDTF">2025-08-01T18:17:20Z</dcterms:modified>
</cp:coreProperties>
</file>